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81" r:id="rId5"/>
    <p:sldId id="284" r:id="rId6"/>
    <p:sldId id="285" r:id="rId7"/>
    <p:sldId id="282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Land\Desktop\Employee_data.xls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Land\Desktop\Employee_data.xls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[Employee_data.xls(1).xlsx]project!PivotTable2</c:name>
    <c:fmtId val="13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project!$B$3:$B$4</c:f>
              <c:strCache>
                <c:ptCount val="1"/>
                <c:pt idx="0">
                  <c:v>HIGH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project!$B$5:$B$15</c:f>
              <c:numCache>
                <c:formatCode>General</c:formatCode>
                <c:ptCount val="10"/>
                <c:pt idx="0">
                  <c:v>37</c:v>
                </c:pt>
                <c:pt idx="1">
                  <c:v>45</c:v>
                </c:pt>
                <c:pt idx="2">
                  <c:v>41</c:v>
                </c:pt>
                <c:pt idx="3">
                  <c:v>34</c:v>
                </c:pt>
                <c:pt idx="4">
                  <c:v>50</c:v>
                </c:pt>
                <c:pt idx="5">
                  <c:v>50</c:v>
                </c:pt>
                <c:pt idx="6">
                  <c:v>44</c:v>
                </c:pt>
                <c:pt idx="7">
                  <c:v>40</c:v>
                </c:pt>
                <c:pt idx="8">
                  <c:v>38</c:v>
                </c:pt>
                <c:pt idx="9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7B-4501-8B24-54C009E91675}"/>
            </c:ext>
          </c:extLst>
        </c:ser>
        <c:ser>
          <c:idx val="1"/>
          <c:order val="1"/>
          <c:tx>
            <c:strRef>
              <c:f>project!$C$3:$C$4</c:f>
              <c:strCache>
                <c:ptCount val="1"/>
                <c:pt idx="0">
                  <c:v>LOW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project!$C$5:$C$15</c:f>
              <c:numCache>
                <c:formatCode>General</c:formatCode>
                <c:ptCount val="10"/>
                <c:pt idx="0">
                  <c:v>55</c:v>
                </c:pt>
                <c:pt idx="1">
                  <c:v>57</c:v>
                </c:pt>
                <c:pt idx="2">
                  <c:v>49</c:v>
                </c:pt>
                <c:pt idx="3">
                  <c:v>51</c:v>
                </c:pt>
                <c:pt idx="4">
                  <c:v>48</c:v>
                </c:pt>
                <c:pt idx="5">
                  <c:v>40</c:v>
                </c:pt>
                <c:pt idx="6">
                  <c:v>57</c:v>
                </c:pt>
                <c:pt idx="7">
                  <c:v>50</c:v>
                </c:pt>
                <c:pt idx="8">
                  <c:v>51</c:v>
                </c:pt>
                <c:pt idx="9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7B-4501-8B24-54C009E91675}"/>
            </c:ext>
          </c:extLst>
        </c:ser>
        <c:ser>
          <c:idx val="2"/>
          <c:order val="2"/>
          <c:tx>
            <c:strRef>
              <c:f>project!$D$3:$D$4</c:f>
              <c:strCache>
                <c:ptCount val="1"/>
                <c:pt idx="0">
                  <c:v>MED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lumMod val="114000"/>
                  </a:schemeClr>
                </a:gs>
                <a:gs pos="100000">
                  <a:schemeClr val="accent3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project!$D$5:$D$15</c:f>
              <c:numCache>
                <c:formatCode>General</c:formatCode>
                <c:ptCount val="10"/>
                <c:pt idx="0">
                  <c:v>152</c:v>
                </c:pt>
                <c:pt idx="1">
                  <c:v>141</c:v>
                </c:pt>
                <c:pt idx="2">
                  <c:v>160</c:v>
                </c:pt>
                <c:pt idx="3">
                  <c:v>158</c:v>
                </c:pt>
                <c:pt idx="4">
                  <c:v>158</c:v>
                </c:pt>
                <c:pt idx="5">
                  <c:v>151</c:v>
                </c:pt>
                <c:pt idx="6">
                  <c:v>146</c:v>
                </c:pt>
                <c:pt idx="7">
                  <c:v>156</c:v>
                </c:pt>
                <c:pt idx="8">
                  <c:v>160</c:v>
                </c:pt>
                <c:pt idx="9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7B-4501-8B24-54C009E91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41980384"/>
        <c:axId val="641980712"/>
      </c:barChart>
      <c:lineChart>
        <c:grouping val="standard"/>
        <c:varyColors val="0"/>
        <c:ser>
          <c:idx val="3"/>
          <c:order val="3"/>
          <c:tx>
            <c:strRef>
              <c:f>project!$E$3:$E$4</c:f>
              <c:strCache>
                <c:ptCount val="1"/>
                <c:pt idx="0">
                  <c:v>VERY HIGH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project!$E$5:$E$15</c:f>
              <c:numCache>
                <c:formatCode>General</c:formatCode>
                <c:ptCount val="10"/>
                <c:pt idx="0">
                  <c:v>34</c:v>
                </c:pt>
                <c:pt idx="1">
                  <c:v>25</c:v>
                </c:pt>
                <c:pt idx="2">
                  <c:v>23</c:v>
                </c:pt>
                <c:pt idx="3">
                  <c:v>28</c:v>
                </c:pt>
                <c:pt idx="4">
                  <c:v>23</c:v>
                </c:pt>
                <c:pt idx="5">
                  <c:v>32</c:v>
                </c:pt>
                <c:pt idx="6">
                  <c:v>24</c:v>
                </c:pt>
                <c:pt idx="7">
                  <c:v>30</c:v>
                </c:pt>
                <c:pt idx="8">
                  <c:v>24</c:v>
                </c:pt>
                <c:pt idx="9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17B-4501-8B24-54C009E91675}"/>
            </c:ext>
          </c:extLst>
        </c:ser>
        <c:ser>
          <c:idx val="4"/>
          <c:order val="4"/>
          <c:tx>
            <c:strRef>
              <c:f>project!$F$3:$F$4</c:f>
              <c:strCache>
                <c:ptCount val="1"/>
                <c:pt idx="0">
                  <c:v>FALSE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project!$F$5:$F$15</c:f>
              <c:numCache>
                <c:formatCode>General</c:formatCode>
                <c:ptCount val="10"/>
                <c:pt idx="0">
                  <c:v>25</c:v>
                </c:pt>
                <c:pt idx="1">
                  <c:v>32</c:v>
                </c:pt>
                <c:pt idx="2">
                  <c:v>29</c:v>
                </c:pt>
                <c:pt idx="3">
                  <c:v>25</c:v>
                </c:pt>
                <c:pt idx="4">
                  <c:v>25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24</c:v>
                </c:pt>
                <c:pt idx="9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17B-4501-8B24-54C009E91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8564927"/>
        <c:axId val="778565407"/>
      </c:lineChart>
      <c:catAx>
        <c:axId val="64198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980712"/>
        <c:crosses val="autoZero"/>
        <c:auto val="1"/>
        <c:lblAlgn val="ctr"/>
        <c:lblOffset val="100"/>
        <c:noMultiLvlLbl val="0"/>
      </c:catAx>
      <c:valAx>
        <c:axId val="641980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980384"/>
        <c:crosses val="autoZero"/>
        <c:crossBetween val="between"/>
      </c:valAx>
      <c:valAx>
        <c:axId val="778565407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564927"/>
        <c:crosses val="max"/>
        <c:crossBetween val="between"/>
      </c:valAx>
      <c:catAx>
        <c:axId val="7785649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85654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[Employee_data.xls(1).xlsx]project!PivotTable2</c:name>
    <c:fmtId val="1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911111111111111E-2"/>
          <c:y val="0.41884729572737833"/>
          <c:w val="0.6764444444444444"/>
          <c:h val="0.41295856460565378"/>
        </c:manualLayout>
      </c:layout>
      <c:pie3DChart>
        <c:varyColors val="1"/>
        <c:ser>
          <c:idx val="0"/>
          <c:order val="0"/>
          <c:tx>
            <c:strRef>
              <c:f>project!$B$3:$B$4</c:f>
              <c:strCache>
                <c:ptCount val="1"/>
                <c:pt idx="0">
                  <c:v>HIGH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A55-4571-8C2C-E50D3164FF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A55-4571-8C2C-E50D3164FF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A55-4571-8C2C-E50D3164FF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A55-4571-8C2C-E50D3164FFF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5A55-4571-8C2C-E50D3164FFF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5A55-4571-8C2C-E50D3164FFF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5A55-4571-8C2C-E50D3164FFF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5A55-4571-8C2C-E50D3164FFF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5A55-4571-8C2C-E50D3164FFF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3-5A55-4571-8C2C-E50D3164FFF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A55-4571-8C2C-E50D3164FFF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A55-4571-8C2C-E50D3164FFF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A55-4571-8C2C-E50D3164FFF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A55-4571-8C2C-E50D3164FFF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5A55-4571-8C2C-E50D3164FFF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5A55-4571-8C2C-E50D3164FFF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5A55-4571-8C2C-E50D3164FFF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5A55-4571-8C2C-E50D3164FFF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5A55-4571-8C2C-E50D3164FFF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5A55-4571-8C2C-E50D3164FFFA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project!$B$5:$B$15</c:f>
              <c:numCache>
                <c:formatCode>General</c:formatCode>
                <c:ptCount val="10"/>
                <c:pt idx="0">
                  <c:v>37</c:v>
                </c:pt>
                <c:pt idx="1">
                  <c:v>45</c:v>
                </c:pt>
                <c:pt idx="2">
                  <c:v>41</c:v>
                </c:pt>
                <c:pt idx="3">
                  <c:v>34</c:v>
                </c:pt>
                <c:pt idx="4">
                  <c:v>50</c:v>
                </c:pt>
                <c:pt idx="5">
                  <c:v>50</c:v>
                </c:pt>
                <c:pt idx="6">
                  <c:v>44</c:v>
                </c:pt>
                <c:pt idx="7">
                  <c:v>40</c:v>
                </c:pt>
                <c:pt idx="8">
                  <c:v>38</c:v>
                </c:pt>
                <c:pt idx="9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A55-4571-8C2C-E50D3164FFFA}"/>
            </c:ext>
          </c:extLst>
        </c:ser>
        <c:ser>
          <c:idx val="1"/>
          <c:order val="1"/>
          <c:tx>
            <c:strRef>
              <c:f>project!$C$3:$C$4</c:f>
              <c:strCache>
                <c:ptCount val="1"/>
                <c:pt idx="0">
                  <c:v>LOW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6-5A55-4571-8C2C-E50D3164FF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8-5A55-4571-8C2C-E50D3164FF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A-5A55-4571-8C2C-E50D3164FF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C-5A55-4571-8C2C-E50D3164FFF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E-5A55-4571-8C2C-E50D3164FFF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0-5A55-4571-8C2C-E50D3164FFF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2-5A55-4571-8C2C-E50D3164FFF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4-5A55-4571-8C2C-E50D3164FFF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6-5A55-4571-8C2C-E50D3164FFF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8-5A55-4571-8C2C-E50D3164FFF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6-5A55-4571-8C2C-E50D3164FFF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8-5A55-4571-8C2C-E50D3164FFF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A-5A55-4571-8C2C-E50D3164FFF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C-5A55-4571-8C2C-E50D3164FFF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E-5A55-4571-8C2C-E50D3164FFF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0-5A55-4571-8C2C-E50D3164FFF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2-5A55-4571-8C2C-E50D3164FFF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4-5A55-4571-8C2C-E50D3164FFF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6-5A55-4571-8C2C-E50D3164FFF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8-5A55-4571-8C2C-E50D3164FFFA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project!$C$5:$C$15</c:f>
              <c:numCache>
                <c:formatCode>General</c:formatCode>
                <c:ptCount val="10"/>
                <c:pt idx="0">
                  <c:v>55</c:v>
                </c:pt>
                <c:pt idx="1">
                  <c:v>57</c:v>
                </c:pt>
                <c:pt idx="2">
                  <c:v>49</c:v>
                </c:pt>
                <c:pt idx="3">
                  <c:v>51</c:v>
                </c:pt>
                <c:pt idx="4">
                  <c:v>48</c:v>
                </c:pt>
                <c:pt idx="5">
                  <c:v>40</c:v>
                </c:pt>
                <c:pt idx="6">
                  <c:v>57</c:v>
                </c:pt>
                <c:pt idx="7">
                  <c:v>50</c:v>
                </c:pt>
                <c:pt idx="8">
                  <c:v>51</c:v>
                </c:pt>
                <c:pt idx="9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9-5A55-4571-8C2C-E50D3164FFFA}"/>
            </c:ext>
          </c:extLst>
        </c:ser>
        <c:ser>
          <c:idx val="2"/>
          <c:order val="2"/>
          <c:tx>
            <c:strRef>
              <c:f>project!$D$3:$D$4</c:f>
              <c:strCache>
                <c:ptCount val="1"/>
                <c:pt idx="0">
                  <c:v>MED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B-5A55-4571-8C2C-E50D3164FF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D-5A55-4571-8C2C-E50D3164FF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2F-5A55-4571-8C2C-E50D3164FF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31-5A55-4571-8C2C-E50D3164FFF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33-5A55-4571-8C2C-E50D3164FFF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35-5A55-4571-8C2C-E50D3164FFF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37-5A55-4571-8C2C-E50D3164FFF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39-5A55-4571-8C2C-E50D3164FFF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3B-5A55-4571-8C2C-E50D3164FFF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3D-5A55-4571-8C2C-E50D3164FFF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B-5A55-4571-8C2C-E50D3164FFF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D-5A55-4571-8C2C-E50D3164FFF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F-5A55-4571-8C2C-E50D3164FFF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31-5A55-4571-8C2C-E50D3164FFF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33-5A55-4571-8C2C-E50D3164FFF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35-5A55-4571-8C2C-E50D3164FFF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37-5A55-4571-8C2C-E50D3164FFF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39-5A55-4571-8C2C-E50D3164FFF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3B-5A55-4571-8C2C-E50D3164FFF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3D-5A55-4571-8C2C-E50D3164FFFA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project!$D$5:$D$15</c:f>
              <c:numCache>
                <c:formatCode>General</c:formatCode>
                <c:ptCount val="10"/>
                <c:pt idx="0">
                  <c:v>152</c:v>
                </c:pt>
                <c:pt idx="1">
                  <c:v>141</c:v>
                </c:pt>
                <c:pt idx="2">
                  <c:v>160</c:v>
                </c:pt>
                <c:pt idx="3">
                  <c:v>158</c:v>
                </c:pt>
                <c:pt idx="4">
                  <c:v>158</c:v>
                </c:pt>
                <c:pt idx="5">
                  <c:v>151</c:v>
                </c:pt>
                <c:pt idx="6">
                  <c:v>146</c:v>
                </c:pt>
                <c:pt idx="7">
                  <c:v>156</c:v>
                </c:pt>
                <c:pt idx="8">
                  <c:v>160</c:v>
                </c:pt>
                <c:pt idx="9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E-5A55-4571-8C2C-E50D3164FFFA}"/>
            </c:ext>
          </c:extLst>
        </c:ser>
        <c:ser>
          <c:idx val="3"/>
          <c:order val="3"/>
          <c:tx>
            <c:strRef>
              <c:f>project!$E$3:$E$4</c:f>
              <c:strCache>
                <c:ptCount val="1"/>
                <c:pt idx="0">
                  <c:v>VERY HIGH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40-5A55-4571-8C2C-E50D3164FF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42-5A55-4571-8C2C-E50D3164FF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44-5A55-4571-8C2C-E50D3164FF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46-5A55-4571-8C2C-E50D3164FFF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48-5A55-4571-8C2C-E50D3164FFF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4A-5A55-4571-8C2C-E50D3164FFF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4C-5A55-4571-8C2C-E50D3164FFF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4E-5A55-4571-8C2C-E50D3164FFF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50-5A55-4571-8C2C-E50D3164FFF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52-5A55-4571-8C2C-E50D3164FFF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40-5A55-4571-8C2C-E50D3164FFF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42-5A55-4571-8C2C-E50D3164FFF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44-5A55-4571-8C2C-E50D3164FFF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46-5A55-4571-8C2C-E50D3164FFF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48-5A55-4571-8C2C-E50D3164FFF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4A-5A55-4571-8C2C-E50D3164FFF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4C-5A55-4571-8C2C-E50D3164FFF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4E-5A55-4571-8C2C-E50D3164FFF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50-5A55-4571-8C2C-E50D3164FFF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52-5A55-4571-8C2C-E50D3164FFFA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project!$E$5:$E$15</c:f>
              <c:numCache>
                <c:formatCode>General</c:formatCode>
                <c:ptCount val="10"/>
                <c:pt idx="0">
                  <c:v>34</c:v>
                </c:pt>
                <c:pt idx="1">
                  <c:v>25</c:v>
                </c:pt>
                <c:pt idx="2">
                  <c:v>23</c:v>
                </c:pt>
                <c:pt idx="3">
                  <c:v>28</c:v>
                </c:pt>
                <c:pt idx="4">
                  <c:v>23</c:v>
                </c:pt>
                <c:pt idx="5">
                  <c:v>32</c:v>
                </c:pt>
                <c:pt idx="6">
                  <c:v>24</c:v>
                </c:pt>
                <c:pt idx="7">
                  <c:v>30</c:v>
                </c:pt>
                <c:pt idx="8">
                  <c:v>24</c:v>
                </c:pt>
                <c:pt idx="9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3-5A55-4571-8C2C-E50D3164FFFA}"/>
            </c:ext>
          </c:extLst>
        </c:ser>
        <c:ser>
          <c:idx val="4"/>
          <c:order val="4"/>
          <c:tx>
            <c:strRef>
              <c:f>project!$F$3:$F$4</c:f>
              <c:strCache>
                <c:ptCount val="1"/>
                <c:pt idx="0">
                  <c:v>FALSE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55-5A55-4571-8C2C-E50D3164FF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57-5A55-4571-8C2C-E50D3164FF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59-5A55-4571-8C2C-E50D3164FF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5B-5A55-4571-8C2C-E50D3164FFF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5D-5A55-4571-8C2C-E50D3164FFF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5F-5A55-4571-8C2C-E50D3164FFF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61-5A55-4571-8C2C-E50D3164FFF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63-5A55-4571-8C2C-E50D3164FFF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65-5A55-4571-8C2C-E50D3164FFF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67-5A55-4571-8C2C-E50D3164FFF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55-5A55-4571-8C2C-E50D3164FFF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57-5A55-4571-8C2C-E50D3164FFF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59-5A55-4571-8C2C-E50D3164FFF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5B-5A55-4571-8C2C-E50D3164FFF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5D-5A55-4571-8C2C-E50D3164FFF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5F-5A55-4571-8C2C-E50D3164FFF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61-5A55-4571-8C2C-E50D3164FFF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63-5A55-4571-8C2C-E50D3164FFF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65-5A55-4571-8C2C-E50D3164FFF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67-5A55-4571-8C2C-E50D3164FFFA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project!$A$5:$A$15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project!$F$5:$F$15</c:f>
              <c:numCache>
                <c:formatCode>General</c:formatCode>
                <c:ptCount val="10"/>
                <c:pt idx="0">
                  <c:v>25</c:v>
                </c:pt>
                <c:pt idx="1">
                  <c:v>32</c:v>
                </c:pt>
                <c:pt idx="2">
                  <c:v>29</c:v>
                </c:pt>
                <c:pt idx="3">
                  <c:v>25</c:v>
                </c:pt>
                <c:pt idx="4">
                  <c:v>25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24</c:v>
                </c:pt>
                <c:pt idx="9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8-5A55-4571-8C2C-E50D3164FFF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727201"/>
            <a:ext cx="8827245" cy="2305114"/>
          </a:xfrm>
        </p:spPr>
        <p:txBody>
          <a:bodyPr>
            <a:normAutofit/>
          </a:bodyPr>
          <a:lstStyle/>
          <a:p>
            <a:r>
              <a:rPr lang="en-IN" dirty="0"/>
              <a:t>EMPLOYEE DATA ANALYSIS USING EXCEL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279900"/>
            <a:ext cx="8827245" cy="1358900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STUDENT NAME: </a:t>
            </a:r>
            <a:r>
              <a:rPr lang="en-IN" dirty="0" err="1"/>
              <a:t>harini</a:t>
            </a:r>
            <a:r>
              <a:rPr lang="en-IN" dirty="0"/>
              <a:t> s</a:t>
            </a:r>
          </a:p>
          <a:p>
            <a:r>
              <a:rPr lang="en-IN" dirty="0"/>
              <a:t>REG. NO.: 312209477</a:t>
            </a:r>
          </a:p>
          <a:p>
            <a:r>
              <a:rPr lang="en-US" dirty="0"/>
              <a:t>DEPARTMENT: B.COM BANK MANAGEMENT </a:t>
            </a:r>
          </a:p>
          <a:p>
            <a:r>
              <a:rPr lang="en-US" dirty="0"/>
              <a:t>COLLEGE: ANNA ADARSH COLLEGE FOR WOMEN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3163-4B47-04F4-F67F-C29CDD81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91417-781F-64B8-9C81-276A422CC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43200"/>
            <a:ext cx="8825659" cy="370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b="1" dirty="0"/>
              <a:t>• Data collection </a:t>
            </a:r>
          </a:p>
          <a:p>
            <a:pPr marL="0" indent="0">
              <a:buNone/>
            </a:pPr>
            <a:r>
              <a:rPr lang="en-US" sz="2100" dirty="0"/>
              <a:t>-Download the employee dataset from Kaggle. </a:t>
            </a:r>
          </a:p>
          <a:p>
            <a:pPr marL="0" indent="0">
              <a:buNone/>
            </a:pPr>
            <a:r>
              <a:rPr lang="en-US" sz="2100" dirty="0"/>
              <a:t>-After the download, an Excel sheet will open. </a:t>
            </a:r>
          </a:p>
          <a:p>
            <a:pPr marL="0" indent="0">
              <a:buNone/>
            </a:pPr>
            <a:r>
              <a:rPr lang="en-US" sz="2100" dirty="0"/>
              <a:t>-In that sheet, we have employee data details which have 26 features. </a:t>
            </a:r>
          </a:p>
          <a:p>
            <a:pPr marL="0" indent="0">
              <a:buNone/>
            </a:pPr>
            <a:r>
              <a:rPr lang="en-US" sz="2400" b="1" dirty="0"/>
              <a:t>• Features collection </a:t>
            </a:r>
          </a:p>
          <a:p>
            <a:pPr marL="0" indent="0">
              <a:buNone/>
            </a:pPr>
            <a:r>
              <a:rPr lang="en-US" sz="2100" dirty="0"/>
              <a:t>-We are selecting 9-features for our project. </a:t>
            </a:r>
          </a:p>
          <a:p>
            <a:pPr marL="0" indent="0">
              <a:buNone/>
            </a:pPr>
            <a:r>
              <a:rPr lang="en-US" sz="2100" dirty="0"/>
              <a:t>-In that feature, we have employee ID, employee name, employee type, gender, performance level, and employee rating. </a:t>
            </a:r>
          </a:p>
          <a:p>
            <a:pPr marL="0" indent="0">
              <a:buNone/>
            </a:pPr>
            <a:r>
              <a:rPr lang="en-US" sz="2400" b="1" dirty="0"/>
              <a:t>• Data cleaning </a:t>
            </a:r>
          </a:p>
          <a:p>
            <a:pPr marL="0" indent="0">
              <a:buNone/>
            </a:pPr>
            <a:r>
              <a:rPr lang="en-US" sz="2300" dirty="0"/>
              <a:t>-In this method, we clear the empty rows or columns in the sheet. </a:t>
            </a:r>
          </a:p>
          <a:p>
            <a:pPr marL="0" indent="0">
              <a:buNone/>
            </a:pPr>
            <a:r>
              <a:rPr lang="en-US" sz="2300" dirty="0"/>
              <a:t>-By selecting the empty rows and clearing them using a conditional formatting tool</a:t>
            </a:r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403665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F8C3-150F-A230-3456-63D0F6EC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A9C6-E943-79F8-A6F1-34B3C51B9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184400"/>
            <a:ext cx="8825659" cy="3568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• Performance level </a:t>
            </a:r>
          </a:p>
          <a:p>
            <a:pPr marL="0" indent="0">
              <a:buNone/>
            </a:pPr>
            <a:r>
              <a:rPr lang="en-US" sz="1500" dirty="0"/>
              <a:t>-Here, we calculate the performance of the employees. </a:t>
            </a:r>
          </a:p>
          <a:p>
            <a:pPr marL="0" indent="0">
              <a:buNone/>
            </a:pPr>
            <a:r>
              <a:rPr lang="en-US" sz="1500" dirty="0"/>
              <a:t>-By using a formula we can calculate the performance. </a:t>
            </a:r>
          </a:p>
          <a:p>
            <a:pPr marL="0" indent="0">
              <a:buNone/>
            </a:pPr>
            <a:r>
              <a:rPr lang="en-US" sz="1500" dirty="0"/>
              <a:t>-Using IF formula: =IF(Z2&gt;=5, "VERY HIGH", Z2&gt;=4, "HIGH", Z2&gt;=3, "MED", "TRUE", "LOW“) </a:t>
            </a:r>
          </a:p>
          <a:p>
            <a:pPr marL="0" indent="0">
              <a:buNone/>
            </a:pPr>
            <a:r>
              <a:rPr lang="en-US" sz="2000" b="1" dirty="0"/>
              <a:t>• Pivot table </a:t>
            </a:r>
          </a:p>
          <a:p>
            <a:pPr marL="0" indent="0">
              <a:buNone/>
            </a:pPr>
            <a:r>
              <a:rPr lang="en-US" sz="1500" dirty="0"/>
              <a:t>-After creating the performance level, click on the pivot table icon. </a:t>
            </a:r>
          </a:p>
          <a:p>
            <a:pPr marL="0" indent="0">
              <a:buNone/>
            </a:pPr>
            <a:r>
              <a:rPr lang="en-US" sz="1500" dirty="0"/>
              <a:t>-In that, an application will appear as a row, column, fields. </a:t>
            </a:r>
          </a:p>
          <a:p>
            <a:pPr marL="0" indent="0">
              <a:buNone/>
            </a:pPr>
            <a:r>
              <a:rPr lang="en-US" sz="1500" dirty="0"/>
              <a:t>-Select the required items and click ok. </a:t>
            </a:r>
          </a:p>
          <a:p>
            <a:pPr marL="0" indent="0">
              <a:buNone/>
            </a:pPr>
            <a:r>
              <a:rPr lang="en-US" sz="1500" dirty="0"/>
              <a:t>-Then using the details create a graph. </a:t>
            </a:r>
          </a:p>
          <a:p>
            <a:pPr marL="0" indent="0">
              <a:buNone/>
            </a:pPr>
            <a:r>
              <a:rPr lang="en-US" sz="2000" b="1" dirty="0"/>
              <a:t>• Summary </a:t>
            </a:r>
          </a:p>
          <a:p>
            <a:pPr marL="0" indent="0">
              <a:buNone/>
            </a:pPr>
            <a:r>
              <a:rPr lang="en-US" sz="1500" dirty="0"/>
              <a:t>-Using this method, we can know the performance level of the employees through the graph.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04979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2FD5-3F44-3031-7D77-A4828CF7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61A1-12BE-6BFF-78CD-E743C51E2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Employee Performance Analysis 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744E3A2-94DF-425B-9B88-904E356B85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155645"/>
              </p:ext>
            </p:extLst>
          </p:nvPr>
        </p:nvGraphicFramePr>
        <p:xfrm>
          <a:off x="2578100" y="3149600"/>
          <a:ext cx="7023100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617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A273-0FE1-ABF7-A7E0-12A004C8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94D4-BF9A-366B-8ACC-BFCC156D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Performance Level 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05E357F-78C7-0858-99F9-4AE3C6E20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45647"/>
              </p:ext>
            </p:extLst>
          </p:nvPr>
        </p:nvGraphicFramePr>
        <p:xfrm>
          <a:off x="3492500" y="3149600"/>
          <a:ext cx="575310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110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7559-369F-5982-22BD-354DF37A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39B3-D339-7A43-D5DF-366AE5905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employee performance analysis has far-reaching benefits, including better resource allocation, enhanced accountability, improved succession planning, increased employee retention, data-driven promotions, skills gap identification, enhanced employee experience, strategic alignment, competitive benchmarking, and continuous improvement. Accurate performance assessments enable targeted development initiatives, improved employee engagement, and a culture of constructive feedback, ultimately leading to a high-performing culture that supports the organization's overall mission and objectives.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106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CDBA-C033-372F-83E3-8D62F121DE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EMPLOYEE DATA ANALYSIS USING EXCEL </a:t>
            </a:r>
          </a:p>
        </p:txBody>
      </p:sp>
    </p:spTree>
    <p:extLst>
      <p:ext uri="{BB962C8B-B14F-4D97-AF65-F5344CB8AC3E}">
        <p14:creationId xmlns:p14="http://schemas.microsoft.com/office/powerpoint/2010/main" val="201102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FA0F-BA66-910D-8CEF-4AFFA979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F28FE-F50B-7577-1086-D43376070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9" y="1524000"/>
            <a:ext cx="3757545" cy="3437468"/>
          </a:xfrm>
        </p:spPr>
        <p:txBody>
          <a:bodyPr>
            <a:normAutofit/>
          </a:bodyPr>
          <a:lstStyle/>
          <a:p>
            <a:r>
              <a:rPr lang="en-IN" b="1" dirty="0"/>
              <a:t>• PROBLEM STATEMENT </a:t>
            </a:r>
          </a:p>
          <a:p>
            <a:r>
              <a:rPr lang="en-IN" b="1" dirty="0"/>
              <a:t>• PROJECT OVERVIEW </a:t>
            </a:r>
          </a:p>
          <a:p>
            <a:r>
              <a:rPr lang="en-IN" b="1" dirty="0"/>
              <a:t>• END USER </a:t>
            </a:r>
          </a:p>
          <a:p>
            <a:r>
              <a:rPr lang="en-IN" b="1" dirty="0"/>
              <a:t>• OUR SOLUTION AND </a:t>
            </a:r>
            <a:endParaRPr lang="en-US" b="1" dirty="0"/>
          </a:p>
          <a:p>
            <a:r>
              <a:rPr lang="en-US" b="1" dirty="0"/>
              <a:t> DATASET DESCRIPTION </a:t>
            </a:r>
          </a:p>
          <a:p>
            <a:r>
              <a:rPr lang="en-US" b="1" dirty="0"/>
              <a:t>• MODELLING APPROACH </a:t>
            </a:r>
          </a:p>
          <a:p>
            <a:r>
              <a:rPr lang="en-US" b="1" dirty="0"/>
              <a:t>• RESULTS AND DISCUSSION </a:t>
            </a:r>
          </a:p>
          <a:p>
            <a:r>
              <a:rPr lang="en-US" b="1" dirty="0"/>
              <a:t>• </a:t>
            </a:r>
            <a:r>
              <a:rPr lang="en-US" b="1" dirty="0" err="1"/>
              <a:t>CONCLUSIOn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2621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EADB-F04E-D86C-1EA4-5BED647C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C041-3559-C102-205F-7EEA4E6AA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Reviewing employee performance over time to guide strategic HR planning. </a:t>
            </a:r>
          </a:p>
          <a:p>
            <a:r>
              <a:rPr lang="en-IN" sz="2000" dirty="0"/>
              <a:t>Evaluating employee strengths, weaknesses, and trends to inform HR strategy. </a:t>
            </a:r>
          </a:p>
          <a:p>
            <a:r>
              <a:rPr lang="en-IN" sz="2000" dirty="0"/>
              <a:t>Analysing past performance to optimize future HR decisions. </a:t>
            </a:r>
          </a:p>
          <a:p>
            <a:r>
              <a:rPr lang="en-IN" sz="2000" dirty="0"/>
              <a:t>Assessing employee performance trends to drive strategic HR initiatives. </a:t>
            </a:r>
          </a:p>
          <a:p>
            <a:r>
              <a:rPr lang="en-IN" sz="2000" dirty="0"/>
              <a:t>Examining employee performance data to shape HR strategy and improvement.</a:t>
            </a:r>
          </a:p>
        </p:txBody>
      </p:sp>
    </p:spTree>
    <p:extLst>
      <p:ext uri="{BB962C8B-B14F-4D97-AF65-F5344CB8AC3E}">
        <p14:creationId xmlns:p14="http://schemas.microsoft.com/office/powerpoint/2010/main" val="302686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373C-10A7-7DDE-5040-ED6A2911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2F2F4-495E-1467-95D2-393423CB4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It aims to develop a comprehensive framework for evaluating employee performance. The scope includes analyzing job responsibilities, goals, and key performance indicators. A combination of quantitative and qualitative approaches will be used to assess performance. The expected outcome is accurate performance assessments and targeted development plans. This will enable data-driven decision-making to enhance organizational efficiency.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8904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0AB2-D414-357C-73C2-80D75838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 END USERS 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1EE38-52BD-748D-E121-0BEB2606E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0" y="2603500"/>
            <a:ext cx="8458199" cy="3937000"/>
          </a:xfrm>
        </p:spPr>
      </p:pic>
    </p:spTree>
    <p:extLst>
      <p:ext uri="{BB962C8B-B14F-4D97-AF65-F5344CB8AC3E}">
        <p14:creationId xmlns:p14="http://schemas.microsoft.com/office/powerpoint/2010/main" val="309117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2307-DE74-19FF-66EA-A32A2A49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and its value proposition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7807B-F6FF-023B-5A63-A48A18E7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Conditional formatting-missing. </a:t>
            </a:r>
          </a:p>
          <a:p>
            <a:r>
              <a:rPr lang="en-IN" sz="2400" dirty="0"/>
              <a:t>Filter-remove. </a:t>
            </a:r>
          </a:p>
          <a:p>
            <a:r>
              <a:rPr lang="en-IN" sz="2400" dirty="0"/>
              <a:t>Formula-performance. </a:t>
            </a:r>
          </a:p>
          <a:p>
            <a:r>
              <a:rPr lang="en-IN" sz="2400" dirty="0"/>
              <a:t>Pivot-summary. </a:t>
            </a:r>
          </a:p>
          <a:p>
            <a:r>
              <a:rPr lang="en-IN" sz="2400" dirty="0"/>
              <a:t>Graph-data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42563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012C-6500-3421-2546-69599ECC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F7FE-A573-1081-C897-E2F5EBAD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• Employee dataset from Kaggle. </a:t>
            </a:r>
          </a:p>
          <a:p>
            <a:pPr marL="0" indent="0">
              <a:buNone/>
            </a:pPr>
            <a:r>
              <a:rPr lang="en-US" sz="2000" dirty="0"/>
              <a:t>• 26-features. </a:t>
            </a:r>
          </a:p>
          <a:p>
            <a:pPr marL="0" indent="0">
              <a:buNone/>
            </a:pPr>
            <a:r>
              <a:rPr lang="en-US" sz="2000" dirty="0"/>
              <a:t>• We selected 9-features. </a:t>
            </a:r>
          </a:p>
          <a:p>
            <a:pPr marL="0" indent="0">
              <a:buNone/>
            </a:pPr>
            <a:r>
              <a:rPr lang="en-US" sz="2000" dirty="0"/>
              <a:t>                  Employee ID number </a:t>
            </a:r>
          </a:p>
          <a:p>
            <a:pPr marL="0" indent="0">
              <a:buNone/>
            </a:pPr>
            <a:r>
              <a:rPr lang="en-US" sz="2000" dirty="0"/>
              <a:t>                  Employee name </a:t>
            </a:r>
          </a:p>
          <a:p>
            <a:pPr marL="0" indent="0">
              <a:buNone/>
            </a:pPr>
            <a:r>
              <a:rPr lang="en-US" sz="2000" dirty="0"/>
              <a:t>                  Employee type </a:t>
            </a:r>
          </a:p>
          <a:p>
            <a:pPr marL="0" indent="0">
              <a:buNone/>
            </a:pPr>
            <a:r>
              <a:rPr lang="en-US" sz="2000" dirty="0"/>
              <a:t>                  Performance level </a:t>
            </a:r>
          </a:p>
          <a:p>
            <a:pPr marL="0" indent="0">
              <a:buNone/>
            </a:pPr>
            <a:r>
              <a:rPr lang="en-US" sz="2000" dirty="0"/>
              <a:t>                  Gender </a:t>
            </a:r>
          </a:p>
          <a:p>
            <a:pPr marL="0" indent="0">
              <a:buNone/>
            </a:pPr>
            <a:r>
              <a:rPr lang="en-US" sz="2000" dirty="0"/>
              <a:t>                  Employee rating number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9554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D75F-DBCD-4953-CF58-764FD369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“WOW” IN OUR SOLUTION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9327-9501-8F94-65C6-D42BC2FA9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this formula we have measured the performance level of employees working in an organization. </a:t>
            </a:r>
          </a:p>
          <a:p>
            <a:endParaRPr lang="en-US" sz="2400" dirty="0"/>
          </a:p>
          <a:p>
            <a:r>
              <a:rPr lang="en-US" sz="2400" dirty="0"/>
              <a:t>Performance level = IF(Z2&gt;=5,"VERY HIGH",Z2&gt;=4,"HIGH",Z2&gt;=3,"MED","TRUE","LOW“)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17095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55</TotalTime>
  <Words>617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EMPLOYEE DATA ANALYSIS USING EXCEL </vt:lpstr>
      <vt:lpstr>EMPLOYEE DATA ANALYSIS USING EXCEL </vt:lpstr>
      <vt:lpstr>AGENDA </vt:lpstr>
      <vt:lpstr>PROBLEM STATEMENT </vt:lpstr>
      <vt:lpstr>PROJECT OVERVIEW </vt:lpstr>
      <vt:lpstr>WHO ARE THE END USERS ?</vt:lpstr>
      <vt:lpstr>Our solution and its value proposition </vt:lpstr>
      <vt:lpstr>DATASET DESCRIPTION</vt:lpstr>
      <vt:lpstr>THE “WOW” IN OUR SOLUTION </vt:lpstr>
      <vt:lpstr>MODELLING </vt:lpstr>
      <vt:lpstr>PowerPoint Presentation</vt:lpstr>
      <vt:lpstr>RESULTS </vt:lpstr>
      <vt:lpstr>PowerPoint Presentation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sweetyqueen184@gmail.com</dc:creator>
  <cp:lastModifiedBy>sweetyqueen184@gmail.com</cp:lastModifiedBy>
  <cp:revision>1</cp:revision>
  <dcterms:created xsi:type="dcterms:W3CDTF">2024-09-02T11:16:01Z</dcterms:created>
  <dcterms:modified xsi:type="dcterms:W3CDTF">2024-09-02T12:11:05Z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